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
  </p:notesMasterIdLst>
  <p:sldIdLst>
    <p:sldId id="278" r:id="rId2"/>
    <p:sldId id="279" r:id="rId3"/>
    <p:sldId id="280" r:id="rId4"/>
    <p:sldId id="284" r:id="rId5"/>
    <p:sldId id="290" r:id="rId6"/>
    <p:sldId id="294" r:id="rId7"/>
    <p:sldId id="293" r:id="rId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8" autoAdjust="0"/>
    <p:restoredTop sz="94609" autoAdjust="0"/>
  </p:normalViewPr>
  <p:slideViewPr>
    <p:cSldViewPr snapToGrid="0" snapToObjects="1">
      <p:cViewPr>
        <p:scale>
          <a:sx n="40" d="100"/>
          <a:sy n="40" d="100"/>
        </p:scale>
        <p:origin x="1707" y="1305"/>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 graph I used here was a line chart because it can show trends of data over time. This particular graph shows the sum of airline fatalities from 1920 to 2020. I found that generally looking there has been a decrease in the amount of fatalities over the years. There was a significant peak in 1945 that was 1.4k more than the new highest peak. I would have to consider what type of things occurred that year for there to be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soo</a:t>
            </a:r>
            <a:r>
              <a:rPr lang="en-US" sz="1800" dirty="0">
                <a:effectLst/>
                <a:latin typeface="Calibri" panose="020F0502020204030204" pitchFamily="34" charset="0"/>
                <a:ea typeface="Calibri" panose="020F0502020204030204" pitchFamily="34" charset="0"/>
                <a:cs typeface="Times New Roman" panose="02020603050405020304" pitchFamily="18" charset="0"/>
              </a:rPr>
              <a:t> many crashes. Also I know that the decrease in recent years would mainly be because of covid and the abrupt stop of air travel in 2020.</a:t>
            </a:r>
          </a:p>
          <a:p>
            <a:endParaRPr lang="en-US" dirty="0"/>
          </a:p>
        </p:txBody>
      </p:sp>
    </p:spTree>
    <p:extLst>
      <p:ext uri="{BB962C8B-B14F-4D97-AF65-F5344CB8AC3E}">
        <p14:creationId xmlns:p14="http://schemas.microsoft.com/office/powerpoint/2010/main" val="369753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graph I used here was a line chart because it can show trends of data over time. This particular graph shows the sum of airline fatalities from 2000 to 2020. This is the same graph as the above graph I did but it is more focus on the years of 2000-2020 since that is a 20 year time frame and I can see some highs and lows more clearly. </a:t>
            </a:r>
          </a:p>
          <a:p>
            <a:endParaRPr lang="en-US" dirty="0"/>
          </a:p>
        </p:txBody>
      </p:sp>
    </p:spTree>
    <p:extLst>
      <p:ext uri="{BB962C8B-B14F-4D97-AF65-F5344CB8AC3E}">
        <p14:creationId xmlns:p14="http://schemas.microsoft.com/office/powerpoint/2010/main" val="198478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dirty="0"/>
              <a:t>Airline </a:t>
            </a:r>
            <a:br>
              <a:rPr lang="en-US" dirty="0"/>
            </a:br>
            <a:r>
              <a:rPr lang="en-US" dirty="0"/>
              <a:t>safety </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p:txBody>
          <a:bodyPr/>
          <a:lstStyle/>
          <a:p>
            <a:r>
              <a:rPr lang="en-US" dirty="0"/>
              <a:t>Nekeitrius Davis</a:t>
            </a:r>
          </a:p>
        </p:txBody>
      </p:sp>
      <p:pic>
        <p:nvPicPr>
          <p:cNvPr id="11" name="Audio 10">
            <a:hlinkClick r:id="" action="ppaction://media"/>
            <a:extLst>
              <a:ext uri="{FF2B5EF4-FFF2-40B4-BE49-F238E27FC236}">
                <a16:creationId xmlns:a16="http://schemas.microsoft.com/office/drawing/2014/main" id="{741AD475-F3DC-5B22-ED5F-E697FC8CDFA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568492"/>
      </p:ext>
    </p:extLst>
  </p:cSld>
  <p:clrMapOvr>
    <a:masterClrMapping/>
  </p:clrMapOvr>
  <mc:AlternateContent xmlns:mc="http://schemas.openxmlformats.org/markup-compatibility/2006">
    <mc:Choice xmlns:p14="http://schemas.microsoft.com/office/powerpoint/2010/main" Requires="p14">
      <p:transition spd="slow" p14:dur="2000" advTm="22498"/>
    </mc:Choice>
    <mc:Fallback>
      <p:transition spd="slow" advTm="22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p:txBody>
          <a:bodyPr/>
          <a:lstStyle/>
          <a:p>
            <a:r>
              <a:rPr lang="en-US" dirty="0"/>
              <a:t>Airline Fatalities by Year​</a:t>
            </a:r>
          </a:p>
          <a:p>
            <a:r>
              <a:rPr lang="en-US" dirty="0"/>
              <a:t>Vehicle Deaths by Year</a:t>
            </a:r>
          </a:p>
          <a:p>
            <a:r>
              <a:rPr lang="en-US" dirty="0"/>
              <a:t>​Death Risk Comparisons</a:t>
            </a:r>
          </a:p>
          <a:p>
            <a:r>
              <a:rPr lang="en-US" dirty="0"/>
              <a:t>Summary</a:t>
            </a:r>
          </a:p>
          <a:p>
            <a:r>
              <a:rPr lang="en-US" dirty="0"/>
              <a:t>​References​</a:t>
            </a:r>
          </a:p>
          <a:p>
            <a:endParaRPr lang="en-US" dirty="0"/>
          </a:p>
        </p:txBody>
      </p:sp>
    </p:spTree>
    <p:extLst>
      <p:ext uri="{BB962C8B-B14F-4D97-AF65-F5344CB8AC3E}">
        <p14:creationId xmlns:p14="http://schemas.microsoft.com/office/powerpoint/2010/main" val="385553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4029135" y="2276856"/>
            <a:ext cx="7157346" cy="768096"/>
          </a:xfrm>
        </p:spPr>
        <p:txBody>
          <a:bodyPr/>
          <a:lstStyle/>
          <a:p>
            <a:r>
              <a:rPr lang="en-US" sz="3200" dirty="0"/>
              <a:t>Airline Fatalities by Year</a:t>
            </a:r>
          </a:p>
        </p:txBody>
      </p:sp>
      <p:sp>
        <p:nvSpPr>
          <p:cNvPr id="14" name="Footer Placeholder 13">
            <a:extLst>
              <a:ext uri="{FF2B5EF4-FFF2-40B4-BE49-F238E27FC236}">
                <a16:creationId xmlns:a16="http://schemas.microsoft.com/office/drawing/2014/main" id="{03571BF2-FCCE-E7A0-736D-9168D2BBFF63}"/>
              </a:ext>
            </a:extLst>
          </p:cNvPr>
          <p:cNvSpPr>
            <a:spLocks noGrp="1"/>
          </p:cNvSpPr>
          <p:nvPr>
            <p:ph type="ftr" sz="quarter" idx="11"/>
          </p:nvPr>
        </p:nvSpPr>
        <p:spPr/>
        <p:txBody>
          <a:bodyPr/>
          <a:lstStyle/>
          <a:p>
            <a:r>
              <a:rPr lang="en-US"/>
              <a:t>Presentation title</a:t>
            </a:r>
            <a:endParaRPr lang="en-US" dirty="0"/>
          </a:p>
        </p:txBody>
      </p:sp>
      <p:sp>
        <p:nvSpPr>
          <p:cNvPr id="15" name="Slide Number Placeholder 14">
            <a:extLst>
              <a:ext uri="{FF2B5EF4-FFF2-40B4-BE49-F238E27FC236}">
                <a16:creationId xmlns:a16="http://schemas.microsoft.com/office/drawing/2014/main" id="{7FC3FD3F-45EE-74E3-AD64-441303B83EF3}"/>
              </a:ext>
            </a:extLst>
          </p:cNvPr>
          <p:cNvSpPr>
            <a:spLocks noGrp="1"/>
          </p:cNvSpPr>
          <p:nvPr>
            <p:ph type="sldNum" sz="quarter" idx="12"/>
          </p:nvPr>
        </p:nvSpPr>
        <p:spPr/>
        <p:txBody>
          <a:bodyPr/>
          <a:lstStyle/>
          <a:p>
            <a:fld id="{48F63A3B-78C7-47BE-AE5E-E10140E04643}" type="slidenum">
              <a:rPr lang="en-US" smtClean="0"/>
              <a:t>3</a:t>
            </a:fld>
            <a:endParaRPr lang="en-US" dirty="0"/>
          </a:p>
        </p:txBody>
      </p:sp>
      <p:pic>
        <p:nvPicPr>
          <p:cNvPr id="8" name="Content Placeholder 7">
            <a:extLst>
              <a:ext uri="{FF2B5EF4-FFF2-40B4-BE49-F238E27FC236}">
                <a16:creationId xmlns:a16="http://schemas.microsoft.com/office/drawing/2014/main" id="{6F395A55-CBD5-BD30-6ED2-BCECB2EF0EC5}"/>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4406252" y="2915628"/>
            <a:ext cx="6403111" cy="3349320"/>
          </a:xfrm>
          <a:prstGeom prst="rect">
            <a:avLst/>
          </a:prstGeom>
          <a:noFill/>
        </p:spPr>
      </p:pic>
      <p:pic>
        <p:nvPicPr>
          <p:cNvPr id="17" name="Audio 16">
            <a:hlinkClick r:id="" action="ppaction://media"/>
            <a:extLst>
              <a:ext uri="{FF2B5EF4-FFF2-40B4-BE49-F238E27FC236}">
                <a16:creationId xmlns:a16="http://schemas.microsoft.com/office/drawing/2014/main" id="{F407B967-1395-7C67-E65F-2B6114F9C17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79622006"/>
      </p:ext>
    </p:extLst>
  </p:cSld>
  <p:clrMapOvr>
    <a:masterClrMapping/>
  </p:clrMapOvr>
  <mc:AlternateContent xmlns:mc="http://schemas.openxmlformats.org/markup-compatibility/2006">
    <mc:Choice xmlns:p14="http://schemas.microsoft.com/office/powerpoint/2010/main" Requires="p14">
      <p:transition spd="slow" p14:dur="2000" advTm="53920"/>
    </mc:Choice>
    <mc:Fallback>
      <p:transition spd="slow" advTm="53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p:txBody>
          <a:bodyPr/>
          <a:lstStyle/>
          <a:p>
            <a:r>
              <a:rPr lang="en-US" altLang="zh-CN" sz="4400" b="1" dirty="0">
                <a:solidFill>
                  <a:schemeClr val="accent6"/>
                </a:solidFill>
                <a:latin typeface="Arial Black" panose="020B0604020202020204" pitchFamily="34" charset="0"/>
                <a:cs typeface="Arial Black" panose="020B0604020202020204" pitchFamily="34" charset="0"/>
              </a:rPr>
              <a:t>Vehicle deaths by Year</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621792" y="457200"/>
            <a:ext cx="3200400" cy="274320"/>
          </a:xfrm>
        </p:spPr>
        <p:txBody>
          <a:bodyPr/>
          <a:lstStyle/>
          <a:p>
            <a:r>
              <a:rPr lang="en-US" dirty="0"/>
              <a:t>Presentation title</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Content Placeholder 4">
            <a:extLst>
              <a:ext uri="{FF2B5EF4-FFF2-40B4-BE49-F238E27FC236}">
                <a16:creationId xmlns:a16="http://schemas.microsoft.com/office/drawing/2014/main" id="{BFB914B6-EFE2-CD1C-F370-1635FE7DE33F}"/>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1674269" y="1933274"/>
            <a:ext cx="8251783" cy="4467526"/>
          </a:xfrm>
          <a:prstGeom prst="rect">
            <a:avLst/>
          </a:prstGeom>
        </p:spPr>
      </p:pic>
      <p:pic>
        <p:nvPicPr>
          <p:cNvPr id="11" name="Audio 10">
            <a:hlinkClick r:id="" action="ppaction://media"/>
            <a:extLst>
              <a:ext uri="{FF2B5EF4-FFF2-40B4-BE49-F238E27FC236}">
                <a16:creationId xmlns:a16="http://schemas.microsoft.com/office/drawing/2014/main" id="{DED8A211-C69D-8AA9-518E-00A0439FA7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86474736"/>
      </p:ext>
    </p:extLst>
  </p:cSld>
  <p:clrMapOvr>
    <a:masterClrMapping/>
  </p:clrMapOvr>
  <mc:AlternateContent xmlns:mc="http://schemas.openxmlformats.org/markup-compatibility/2006">
    <mc:Choice xmlns:p14="http://schemas.microsoft.com/office/powerpoint/2010/main" Requires="p14">
      <p:transition spd="slow" p14:dur="2000" advTm="43014"/>
    </mc:Choice>
    <mc:Fallback>
      <p:transition spd="slow" advTm="4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309B0-6209-D3D0-9D5E-308B9F6E7303}"/>
              </a:ext>
            </a:extLst>
          </p:cNvPr>
          <p:cNvSpPr>
            <a:spLocks noGrp="1"/>
          </p:cNvSpPr>
          <p:nvPr>
            <p:ph type="title"/>
          </p:nvPr>
        </p:nvSpPr>
        <p:spPr>
          <a:xfrm>
            <a:off x="3481431" y="656354"/>
            <a:ext cx="8833608" cy="768096"/>
          </a:xfrm>
        </p:spPr>
        <p:txBody>
          <a:bodyPr/>
          <a:lstStyle/>
          <a:p>
            <a:r>
              <a:rPr lang="en-US" dirty="0"/>
              <a:t>Death Risk Comparisons</a:t>
            </a:r>
          </a:p>
        </p:txBody>
      </p:sp>
      <p:sp>
        <p:nvSpPr>
          <p:cNvPr id="25" name="Slide Number Placeholder 24">
            <a:extLst>
              <a:ext uri="{FF2B5EF4-FFF2-40B4-BE49-F238E27FC236}">
                <a16:creationId xmlns:a16="http://schemas.microsoft.com/office/drawing/2014/main" id="{5058AE03-D409-0714-CCED-4548A9C92023}"/>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8" name="Content Placeholder 7">
            <a:extLst>
              <a:ext uri="{FF2B5EF4-FFF2-40B4-BE49-F238E27FC236}">
                <a16:creationId xmlns:a16="http://schemas.microsoft.com/office/drawing/2014/main" id="{BBADEDB7-78DD-F1B2-0DAA-0CC0140B8468}"/>
              </a:ext>
            </a:extLst>
          </p:cNvPr>
          <p:cNvPicPr>
            <a:picLocks noGrp="1" noChangeAspect="1"/>
          </p:cNvPicPr>
          <p:nvPr>
            <p:ph sz="half" idx="2"/>
          </p:nvPr>
        </p:nvPicPr>
        <p:blipFill rotWithShape="1">
          <a:blip r:embed="rId4"/>
          <a:srcRect l="15571" t="21729" r="52804" b="31654"/>
          <a:stretch/>
        </p:blipFill>
        <p:spPr>
          <a:xfrm>
            <a:off x="5181597" y="1424450"/>
            <a:ext cx="5430475" cy="5336440"/>
          </a:xfrm>
        </p:spPr>
      </p:pic>
      <p:pic>
        <p:nvPicPr>
          <p:cNvPr id="20" name="Audio 19">
            <a:hlinkClick r:id="" action="ppaction://media"/>
            <a:extLst>
              <a:ext uri="{FF2B5EF4-FFF2-40B4-BE49-F238E27FC236}">
                <a16:creationId xmlns:a16="http://schemas.microsoft.com/office/drawing/2014/main" id="{2D16DB24-2D73-65EA-09CA-D9BBD11B18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70280394"/>
      </p:ext>
    </p:extLst>
  </p:cSld>
  <p:clrMapOvr>
    <a:masterClrMapping/>
  </p:clrMapOvr>
  <mc:AlternateContent xmlns:mc="http://schemas.openxmlformats.org/markup-compatibility/2006">
    <mc:Choice xmlns:p14="http://schemas.microsoft.com/office/powerpoint/2010/main" Requires="p14">
      <p:transition spd="slow" p14:dur="2000" advTm="14785"/>
    </mc:Choice>
    <mc:Fallback>
      <p:transition spd="slow" advTm="1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0BB1FD-27B3-15BF-11AC-874E11045548}"/>
              </a:ext>
            </a:extLst>
          </p:cNvPr>
          <p:cNvSpPr>
            <a:spLocks noGrp="1"/>
          </p:cNvSpPr>
          <p:nvPr>
            <p:ph type="title"/>
          </p:nvPr>
        </p:nvSpPr>
        <p:spPr>
          <a:xfrm>
            <a:off x="2519413" y="3429000"/>
            <a:ext cx="6766560" cy="768096"/>
          </a:xfrm>
        </p:spPr>
        <p:txBody>
          <a:bodyPr/>
          <a:lstStyle/>
          <a:p>
            <a:r>
              <a:rPr lang="en-US" dirty="0"/>
              <a:t>Summary</a:t>
            </a:r>
          </a:p>
        </p:txBody>
      </p:sp>
      <p:sp>
        <p:nvSpPr>
          <p:cNvPr id="7" name="Slide Number Placeholder 6">
            <a:extLst>
              <a:ext uri="{FF2B5EF4-FFF2-40B4-BE49-F238E27FC236}">
                <a16:creationId xmlns:a16="http://schemas.microsoft.com/office/drawing/2014/main" id="{32786BF2-497D-BE04-B1EE-C75DDC40B7BB}"/>
              </a:ext>
            </a:extLst>
          </p:cNvPr>
          <p:cNvSpPr>
            <a:spLocks noGrp="1"/>
          </p:cNvSpPr>
          <p:nvPr>
            <p:ph type="sldNum" sz="quarter" idx="12"/>
          </p:nvPr>
        </p:nvSpPr>
        <p:spPr/>
        <p:txBody>
          <a:bodyPr/>
          <a:lstStyle/>
          <a:p>
            <a:fld id="{48F63A3B-78C7-47BE-AE5E-E10140E04643}" type="slidenum">
              <a:rPr lang="en-US" smtClean="0"/>
              <a:t>6</a:t>
            </a:fld>
            <a:endParaRPr lang="en-US" dirty="0"/>
          </a:p>
        </p:txBody>
      </p:sp>
      <p:pic>
        <p:nvPicPr>
          <p:cNvPr id="12" name="Audio 11">
            <a:hlinkClick r:id="" action="ppaction://media"/>
            <a:extLst>
              <a:ext uri="{FF2B5EF4-FFF2-40B4-BE49-F238E27FC236}">
                <a16:creationId xmlns:a16="http://schemas.microsoft.com/office/drawing/2014/main" id="{BD4E1A78-13C9-15CF-F47A-173F7083806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4049818"/>
      </p:ext>
    </p:extLst>
  </p:cSld>
  <p:clrMapOvr>
    <a:masterClrMapping/>
  </p:clrMapOvr>
  <mc:AlternateContent xmlns:mc="http://schemas.openxmlformats.org/markup-compatibility/2006">
    <mc:Choice xmlns:p14="http://schemas.microsoft.com/office/powerpoint/2010/main" Requires="p14">
      <p:transition spd="slow" p14:dur="2000" advTm="38732"/>
    </mc:Choice>
    <mc:Fallback>
      <p:transition spd="slow" advTm="38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a:xfrm>
            <a:off x="-88231" y="1631642"/>
            <a:ext cx="12368462" cy="4011168"/>
          </a:xfrm>
        </p:spPr>
        <p:txBody>
          <a:bodyPr/>
          <a:lstStyle/>
          <a:p>
            <a:pPr marL="342900" indent="-342900">
              <a:buFont typeface="Arial" panose="020B0604020202020204" pitchFamily="34" charset="0"/>
              <a:buChar char="•"/>
            </a:pPr>
            <a:r>
              <a:rPr lang="en-US" dirty="0" err="1"/>
              <a:t>Ropeik</a:t>
            </a:r>
            <a:r>
              <a:rPr lang="en-US" dirty="0"/>
              <a:t>, D. (2006, September 1). How risky is flying? . PBS. Retrieved April 27, 2023, from https://www.pbs.org/wgbh/nova/planecrash/risk-01.html </a:t>
            </a:r>
          </a:p>
          <a:p>
            <a:pPr marL="342900" indent="-342900">
              <a:buFont typeface="Arial" panose="020B0604020202020204" pitchFamily="34" charset="0"/>
              <a:buChar char="•"/>
            </a:pPr>
            <a:r>
              <a:rPr lang="en-US" dirty="0"/>
              <a:t>Chambers, M. (2013, March 7). Transportation safety by the numbers. Bureau of Transportation Statistics. Retrieved April 27, 2023,from https://www.bts.gov/archive/publications/by_the_numbers/transp </a:t>
            </a:r>
            <a:r>
              <a:rPr lang="en-US" dirty="0" err="1"/>
              <a:t>ortation_safety</a:t>
            </a:r>
            <a:r>
              <a:rPr lang="en-US" dirty="0"/>
              <a:t>/index</a:t>
            </a:r>
          </a:p>
          <a:p>
            <a:pPr marL="342900" indent="-342900">
              <a:buFont typeface="Arial" panose="020B0604020202020204" pitchFamily="34" charset="0"/>
              <a:buChar char="•"/>
            </a:pPr>
            <a:r>
              <a:rPr lang="en-US" dirty="0"/>
              <a:t>Silver, N. (2014, July 19). Should travelers avoid flying airlines that have had crashes in the past? FiveThirtyEight. Retrieved April 27, 2023, from https://fivethirtyeight.com/features/should-travelers-avoidflying-airlines-that-have-had-crashes-in-the-past/ </a:t>
            </a:r>
          </a:p>
          <a:p>
            <a:pPr marL="342900" indent="-342900">
              <a:buFont typeface="Arial" panose="020B0604020202020204" pitchFamily="34" charset="0"/>
              <a:buChar char="•"/>
            </a:pPr>
            <a:r>
              <a:rPr lang="en-US" dirty="0"/>
              <a:t>Fatality Analysis Reporting System (FARS). NHTSA. (n.d.). Retrieved April 27, 2023, from https://www.nhtsa.gov/researchdata/fatality-analysis-reporting-system-fars Sour</a:t>
            </a:r>
          </a:p>
        </p:txBody>
      </p:sp>
      <p:pic>
        <p:nvPicPr>
          <p:cNvPr id="13" name="Audio 12">
            <a:hlinkClick r:id="" action="ppaction://media"/>
            <a:extLst>
              <a:ext uri="{FF2B5EF4-FFF2-40B4-BE49-F238E27FC236}">
                <a16:creationId xmlns:a16="http://schemas.microsoft.com/office/drawing/2014/main" id="{B2BAD057-3F85-2204-60B9-C316482232A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87500" t="-287500" r="-287500" b="-28750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03962426"/>
      </p:ext>
    </p:extLst>
  </p:cSld>
  <p:clrMapOvr>
    <a:masterClrMapping/>
  </p:clrMapOvr>
  <mc:AlternateContent xmlns:mc="http://schemas.openxmlformats.org/markup-compatibility/2006">
    <mc:Choice xmlns:p14="http://schemas.microsoft.com/office/powerpoint/2010/main" Requires="p14">
      <p:transition spd="slow" p14:dur="2000" advTm="10534"/>
    </mc:Choice>
    <mc:Fallback>
      <p:transition spd="slow" advTm="1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{FBA648F9-C831-456E-847B-4C45C5D54124}tf78438558_win32</Template>
  <TotalTime>47</TotalTime>
  <Words>399</Words>
  <Application>Microsoft Office PowerPoint</Application>
  <PresentationFormat>Widescreen</PresentationFormat>
  <Paragraphs>24</Paragraphs>
  <Slides>7</Slides>
  <Notes>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Arial Black</vt:lpstr>
      <vt:lpstr>Calibri</vt:lpstr>
      <vt:lpstr>Sabon Next LT</vt:lpstr>
      <vt:lpstr>Office Theme</vt:lpstr>
      <vt:lpstr>Airline  safety </vt:lpstr>
      <vt:lpstr>AGENDA</vt:lpstr>
      <vt:lpstr>Airline Fatalities by Year</vt:lpstr>
      <vt:lpstr>Vehicle deaths by Year</vt:lpstr>
      <vt:lpstr>Death Risk Comparisons</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safety </dc:title>
  <dc:subject/>
  <dc:creator>Nekeitrius Davis</dc:creator>
  <cp:lastModifiedBy>Nekeitrius Davis</cp:lastModifiedBy>
  <cp:revision>1</cp:revision>
  <dcterms:created xsi:type="dcterms:W3CDTF">2023-06-04T02:06:52Z</dcterms:created>
  <dcterms:modified xsi:type="dcterms:W3CDTF">2023-06-04T02:54:07Z</dcterms:modified>
</cp:coreProperties>
</file>